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66F652-70A2-43E0-B9D7-D80E3EDEFAE5}">
  <a:tblStyle styleId="{D266F652-70A2-43E0-B9D7-D80E3EDEFA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2d1b6fb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2d1b6fb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2d1b6fb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2d1b6fb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2d1b6fb0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2d1b6fb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2d1b6fb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2d1b6fb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6a8dd5a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6a8dd5a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6a8dd5ab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6a8dd5a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2d1b6fb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2d1b6fb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6a8dd5ab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6a8dd5ab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6a8dd5a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6a8dd5a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2d1b6fb0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2d1b6fb0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47b075aa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47b075aa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6a8dd5ab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6a8dd5ab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6a8dd5ab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6a8dd5ab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6a8dd5ab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6a8dd5a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6a8dd5a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6a8dd5a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47b075a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47b075a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47b075aa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47b075a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47b075a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47b075a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47b075aa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47b075aa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47b075a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47b075a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47b075a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47b075a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8700" y="253100"/>
            <a:ext cx="85206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	  S.M.A.R.T.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7000" y="3196275"/>
            <a:ext cx="85206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‘doc’ Management And Retrieval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Team: Gurpreet K Hundal, Tiffany Valdecantos, Hellen Momoh, Spiro Habasch</a:t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Class: CSCI E-115 Advanced Practical Data Science</a:t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Term: Spring 2025</a:t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50" y="113180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How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1158150"/>
            <a:ext cx="446480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75" y="483975"/>
            <a:ext cx="3577976" cy="4415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How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2779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96" y="1170125"/>
            <a:ext cx="4259004" cy="3675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Set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17725"/>
            <a:ext cx="709117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941525"/>
            <a:ext cx="5402276" cy="40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SMART in 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725" y="1061400"/>
            <a:ext cx="5137425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2490163"/>
            <a:ext cx="7659068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3853425"/>
            <a:ext cx="8698951" cy="1229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Red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114300" y="1017725"/>
            <a:ext cx="8550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Open source, No cloud, No external API calls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Pre-query filtering of documents protects against prompt engineering or jailbreak attempts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Chunks are group scoped, so no overlap or data leakage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Guardrails for data poisoning and detecting hallucinations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JWTs are accepted only if verified by Google OAuth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Keyword-based screening to detect jailbreak attempts and inappropriate content before the prompt is sent to the LLM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Boxing Fight Knockdown Free Stock Photo - Public Domain Pictures"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700" y="4040975"/>
            <a:ext cx="1480800" cy="10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50" y="4107475"/>
            <a:ext cx="5677125" cy="10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Recap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750" y="223650"/>
            <a:ext cx="943875" cy="136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744" y="1911106"/>
            <a:ext cx="943876" cy="132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8750" y="3556893"/>
            <a:ext cx="943875" cy="1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ile:Green-check-mark.png - Wikimedia Commons"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875" y="1222376"/>
            <a:ext cx="370349" cy="29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reen-check-mark.png - Wikimedia Commons"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875" y="2891739"/>
            <a:ext cx="370349" cy="29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reen-check-mark.png - Wikimedia Commons" id="180" name="Google Shape;1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875" y="4484901"/>
            <a:ext cx="370349" cy="2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123825" y="1017725"/>
            <a:ext cx="7097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Open source: unlimited usage at a fixed infrastructure cost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Ready day 1, no turnover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One solution for everyone’s needs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Full control over access, storage, and processing—critical for compliance with HIPAA, FERPA, GDPR, FISMA, CCPA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Detailed audit log ensuring transparency and traceability in compliance with SEC and internal governance standards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No vendor lock in, no software lock in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Pass Audit (Compliance with SR 11-7 &amp; ISO/IEC 23894)*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92150" y="4860850"/>
            <a:ext cx="5619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2"/>
                </a:solidFill>
              </a:rPr>
              <a:t>*SR 11-7 Model Documentation Report available at extra cost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Scalability and Efficiency - Hellen Momoh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ile:Minimum-efficient-scale.png - Wikimedia Commons"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112975"/>
            <a:ext cx="668834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Scalability and Efficiency: Technical Scalability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123825" y="1017725"/>
            <a:ext cx="68406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Containerized microservices architecture leveraging Docker and Docker Compose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Deployed on Google Cloud Compute Engine with </a:t>
            </a:r>
            <a:r>
              <a:rPr lang="en-GB" sz="1800">
                <a:solidFill>
                  <a:schemeClr val="dk1"/>
                </a:solidFill>
              </a:rPr>
              <a:t>auto scaling</a:t>
            </a:r>
            <a:r>
              <a:rPr lang="en-GB" sz="1800">
                <a:solidFill>
                  <a:schemeClr val="dk1"/>
                </a:solidFill>
              </a:rPr>
              <a:t> capabilities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Supports Kubernetes-based orchestration for production-grade scalability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High-performance vector search using PostgreSQL with pgvector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Optimized LLM inference via vLLM for low-latency, high-throughput responses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592150" y="4860850"/>
            <a:ext cx="5619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HD wallpaper: docker, containers | Wallpaper Flare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11000" r="-11000" t="0"/>
          <a:stretch/>
        </p:blipFill>
        <p:spPr>
          <a:xfrm>
            <a:off x="6828875" y="2721950"/>
            <a:ext cx="2447800" cy="1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Scalability and Efficiency: Performance Optimization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0075" y="1206400"/>
            <a:ext cx="59799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Tuned </a:t>
            </a:r>
            <a:r>
              <a:rPr lang="en-GB" sz="1800">
                <a:solidFill>
                  <a:schemeClr val="dk1"/>
                </a:solidFill>
              </a:rPr>
              <a:t>hyperparameters</a:t>
            </a:r>
            <a:r>
              <a:rPr lang="en-GB" sz="1800">
                <a:solidFill>
                  <a:schemeClr val="dk1"/>
                </a:solidFill>
              </a:rPr>
              <a:t> for model config like temperature and repeat penalty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Cleaned query for better keyword search + threshold tuning on vector search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Comparison of semantic vs recursive (final semantic)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Comparison of 3 model Gemma 3:12 b, Llama 3.1 and Phi 3 instruct</a:t>
            </a:r>
            <a:endParaRPr sz="1800"/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Radar maintainers keep the wing flying &gt; Spangdahlem Air Base ..."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375" y="2811175"/>
            <a:ext cx="2789225" cy="185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18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Problem Statement and Target Audience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Unique Value Proposition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Scalability and Efficiency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Future Development and Growth Potential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Future Development &amp; Growth Potential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ree Images : business, hero, chart, up, superhero, businessman ..."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75" y="1346201"/>
            <a:ext cx="6174198" cy="3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Future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70075" y="1073050"/>
            <a:ext cx="89040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Multilingual Document Support &amp; Retrieval</a:t>
            </a:r>
            <a:r>
              <a:rPr lang="en-GB" sz="1500">
                <a:solidFill>
                  <a:schemeClr val="dk1"/>
                </a:solidFill>
              </a:rPr>
              <a:t>: Seamless handling of documents in multiple languages for both search and generation tasks.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In-House Model Distillation</a:t>
            </a:r>
            <a:r>
              <a:rPr lang="en-GB" sz="1500">
                <a:solidFill>
                  <a:schemeClr val="dk1"/>
                </a:solidFill>
              </a:rPr>
              <a:t>: Fine-tuned LLMs distilled from open-source foundations to reduce dependency while maintaining full control and auditability.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Reinforcement Learning from Human Feedback (RLHF)</a:t>
            </a:r>
            <a:r>
              <a:rPr lang="en-GB" sz="1500">
                <a:solidFill>
                  <a:schemeClr val="dk1"/>
                </a:solidFill>
              </a:rPr>
              <a:t>: Integrates user feedback (e.g., thumbs up/down) into training loops to continuously improve model accuracy and alignment.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Modular Auto Fine-Tuning Workflow</a:t>
            </a:r>
            <a:r>
              <a:rPr lang="en-GB" sz="1500">
                <a:solidFill>
                  <a:schemeClr val="dk1"/>
                </a:solidFill>
              </a:rPr>
              <a:t>: Automated dataset creation pipeline with human-in-the-loop approval for safe and targeted model refinement.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OCR-powered reporting error resolution: </a:t>
            </a:r>
            <a:r>
              <a:rPr lang="en-GB" sz="1500">
                <a:solidFill>
                  <a:schemeClr val="dk1"/>
                </a:solidFill>
              </a:rPr>
              <a:t>Accept screenshots and auto-extract text for streamlined troubleshooting.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Enterprise Integrations</a:t>
            </a:r>
            <a:r>
              <a:rPr lang="en-GB" sz="1500">
                <a:solidFill>
                  <a:schemeClr val="dk1"/>
                </a:solidFill>
              </a:rPr>
              <a:t>: Native support for Google Drive, SharePoint, OneDrive, and other enterprise document management platforms to streamline ingestion and retrieval.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GB" sz="1500">
                <a:solidFill>
                  <a:schemeClr val="dk1"/>
                </a:solidFill>
              </a:rPr>
              <a:t>Independent Security &amp; Compliance Audits</a:t>
            </a:r>
            <a:r>
              <a:rPr lang="en-GB" sz="1500">
                <a:solidFill>
                  <a:schemeClr val="dk1"/>
                </a:solidFill>
              </a:rPr>
              <a:t>: System architecture and data flows undergo third-party security reviews to ensure compliance, transparency, and trustworthiness.</a:t>
            </a:r>
            <a:endParaRPr sz="1500"/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Growth Potential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592150" y="4222750"/>
            <a:ext cx="1828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70075" y="1073050"/>
            <a:ext cx="8951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GB" sz="1600">
                <a:solidFill>
                  <a:schemeClr val="dk1"/>
                </a:solidFill>
              </a:rPr>
              <a:t>Enterprise Market Opportunity: </a:t>
            </a:r>
            <a:r>
              <a:rPr lang="en-GB" sz="1600">
                <a:solidFill>
                  <a:schemeClr val="dk1"/>
                </a:solidFill>
              </a:rPr>
              <a:t>The </a:t>
            </a:r>
            <a:r>
              <a:rPr b="1" lang="en-GB" sz="1600">
                <a:solidFill>
                  <a:schemeClr val="dk1"/>
                </a:solidFill>
              </a:rPr>
              <a:t>Enterprise Document Management (EDM) market</a:t>
            </a:r>
            <a:r>
              <a:rPr lang="en-GB" sz="1600">
                <a:solidFill>
                  <a:schemeClr val="dk1"/>
                </a:solidFill>
              </a:rPr>
              <a:t> is valued at </a:t>
            </a:r>
            <a:r>
              <a:rPr b="1" lang="en-GB" sz="1600">
                <a:solidFill>
                  <a:schemeClr val="dk1"/>
                </a:solidFill>
              </a:rPr>
              <a:t>$10B+ and rapidly growing</a:t>
            </a:r>
            <a:r>
              <a:rPr lang="en-GB" sz="1600">
                <a:solidFill>
                  <a:schemeClr val="dk1"/>
                </a:solidFill>
              </a:rPr>
              <a:t>. SMART’s flexible architecture makes it well-suited for both </a:t>
            </a:r>
            <a:r>
              <a:rPr b="1" lang="en-GB" sz="1600">
                <a:solidFill>
                  <a:schemeClr val="dk1"/>
                </a:solidFill>
              </a:rPr>
              <a:t>high-compliance industries</a:t>
            </a:r>
            <a:r>
              <a:rPr lang="en-GB" sz="1600">
                <a:solidFill>
                  <a:schemeClr val="dk1"/>
                </a:solidFill>
              </a:rPr>
              <a:t> (e.g., legal, healthcare, financial services) and </a:t>
            </a:r>
            <a:r>
              <a:rPr b="1" lang="en-GB" sz="1600">
                <a:solidFill>
                  <a:schemeClr val="dk1"/>
                </a:solidFill>
              </a:rPr>
              <a:t>scalable deployment across SMBs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GB" sz="1600">
                <a:solidFill>
                  <a:schemeClr val="dk1"/>
                </a:solidFill>
              </a:rPr>
              <a:t>Productivity Gains &amp; Cost Savings: SMART reduces internal knowledge search time by </a:t>
            </a:r>
            <a:r>
              <a:rPr b="1" lang="en-GB" sz="1600">
                <a:solidFill>
                  <a:schemeClr val="dk1"/>
                </a:solidFill>
              </a:rPr>
              <a:t>50–75%</a:t>
            </a:r>
            <a:r>
              <a:rPr lang="en-GB" sz="1600">
                <a:solidFill>
                  <a:schemeClr val="dk1"/>
                </a:solidFill>
              </a:rPr>
              <a:t>, unlocking </a:t>
            </a:r>
            <a:r>
              <a:rPr b="1" lang="en-GB" sz="1600">
                <a:solidFill>
                  <a:schemeClr val="dk1"/>
                </a:solidFill>
              </a:rPr>
              <a:t>thousands of productive hours annually</a:t>
            </a:r>
            <a:r>
              <a:rPr lang="en-GB" sz="1600">
                <a:solidFill>
                  <a:schemeClr val="dk1"/>
                </a:solidFill>
              </a:rPr>
              <a:t>. This leads to tangible ROI, lower operational overhead and faster decision-making across teams.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-GB" sz="1600">
                <a:solidFill>
                  <a:schemeClr val="dk1"/>
                </a:solidFill>
              </a:rPr>
              <a:t>AI-as-a-Service / API Monetization: </a:t>
            </a:r>
            <a:r>
              <a:rPr lang="en-GB" sz="1600">
                <a:solidFill>
                  <a:schemeClr val="dk1"/>
                </a:solidFill>
              </a:rPr>
              <a:t>SMART will offer </a:t>
            </a:r>
            <a:r>
              <a:rPr b="1" lang="en-GB" sz="1600">
                <a:solidFill>
                  <a:schemeClr val="dk1"/>
                </a:solidFill>
              </a:rPr>
              <a:t>API-based access</a:t>
            </a:r>
            <a:r>
              <a:rPr lang="en-GB" sz="1600">
                <a:solidFill>
                  <a:schemeClr val="dk1"/>
                </a:solidFill>
              </a:rPr>
              <a:t> to its document retrieval and attribution engine, enabling seamless integration into </a:t>
            </a:r>
            <a:r>
              <a:rPr b="1" lang="en-GB" sz="1600">
                <a:solidFill>
                  <a:schemeClr val="dk1"/>
                </a:solidFill>
              </a:rPr>
              <a:t>third-party platforms</a:t>
            </a:r>
            <a:r>
              <a:rPr lang="en-GB" sz="1600">
                <a:solidFill>
                  <a:schemeClr val="dk1"/>
                </a:solidFill>
              </a:rPr>
              <a:t> such as: CRM systems (e.g., Salesforce, HubSpot),  ERP solutions, Vertical SaaS platforms</a:t>
            </a:r>
            <a:endParaRPr sz="1600"/>
          </a:p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pic>
        <p:nvPicPr>
          <p:cNvPr descr="File:Problem Solving Illustration (Concept Image).jpg - Wikimedia ...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00" y="1080000"/>
            <a:ext cx="540798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&amp; Target Audience - Case I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6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Cool </a:t>
            </a:r>
            <a:r>
              <a:rPr b="1" lang="en-GB">
                <a:solidFill>
                  <a:schemeClr val="dk1"/>
                </a:solidFill>
              </a:rPr>
              <a:t>new startup</a:t>
            </a:r>
            <a:r>
              <a:rPr lang="en-GB">
                <a:solidFill>
                  <a:schemeClr val="dk1"/>
                </a:solidFill>
              </a:rPr>
              <a:t> idea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Needs to hire </a:t>
            </a:r>
            <a:r>
              <a:rPr b="1" lang="en-GB">
                <a:solidFill>
                  <a:schemeClr val="dk1"/>
                </a:solidFill>
              </a:rPr>
              <a:t>quick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Onboarding is </a:t>
            </a:r>
            <a:r>
              <a:rPr b="1" lang="en-GB">
                <a:solidFill>
                  <a:schemeClr val="dk1"/>
                </a:solidFill>
              </a:rPr>
              <a:t>time consuming</a:t>
            </a:r>
            <a:r>
              <a:rPr lang="en-GB">
                <a:solidFill>
                  <a:schemeClr val="dk1"/>
                </a:solidFill>
              </a:rPr>
              <a:t> as the new hire needs to sift through large volume of documents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>
                <a:solidFill>
                  <a:schemeClr val="dk1"/>
                </a:solidFill>
              </a:rPr>
              <a:t>Delay </a:t>
            </a:r>
            <a:r>
              <a:rPr lang="en-GB">
                <a:solidFill>
                  <a:schemeClr val="dk1"/>
                </a:solidFill>
              </a:rPr>
              <a:t>the product to market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075" y="1408622"/>
            <a:ext cx="1811425" cy="26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647075" y="4080500"/>
            <a:ext cx="1811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Vlad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&amp; Target Audience - Case II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63354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Head of (Investments) Risk in financial institution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Ever </a:t>
            </a:r>
            <a:r>
              <a:rPr b="1" lang="en-GB">
                <a:solidFill>
                  <a:schemeClr val="dk1"/>
                </a:solidFill>
              </a:rPr>
              <a:t>changing </a:t>
            </a:r>
            <a:r>
              <a:rPr b="1" lang="en-GB">
                <a:solidFill>
                  <a:schemeClr val="dk1"/>
                </a:solidFill>
              </a:rPr>
              <a:t>environment</a:t>
            </a:r>
            <a:r>
              <a:rPr lang="en-GB">
                <a:solidFill>
                  <a:schemeClr val="dk1"/>
                </a:solidFill>
              </a:rPr>
              <a:t> managed/communicated by reports, documents, memos, and presentations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His team faces a </a:t>
            </a:r>
            <a:r>
              <a:rPr b="1" lang="en-GB">
                <a:solidFill>
                  <a:schemeClr val="dk1"/>
                </a:solidFill>
              </a:rPr>
              <a:t>choice:</a:t>
            </a:r>
            <a:endParaRPr b="1">
              <a:solidFill>
                <a:schemeClr val="dk1"/>
              </a:solidFill>
            </a:endParaRPr>
          </a:p>
          <a:p>
            <a:pPr indent="-342900" lvl="0" marL="71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>
                <a:solidFill>
                  <a:schemeClr val="dk1"/>
                </a:solidFill>
              </a:rPr>
              <a:t>Spend time actively managing risk</a:t>
            </a:r>
            <a:endParaRPr>
              <a:solidFill>
                <a:schemeClr val="dk1"/>
              </a:solidFill>
            </a:endParaRPr>
          </a:p>
          <a:p>
            <a:pPr indent="-342900" lvl="0" marL="71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>
                <a:solidFill>
                  <a:schemeClr val="dk1"/>
                </a:solidFill>
              </a:rPr>
              <a:t>F</a:t>
            </a:r>
            <a:r>
              <a:rPr lang="en-GB">
                <a:solidFill>
                  <a:schemeClr val="dk1"/>
                </a:solidFill>
              </a:rPr>
              <a:t>ield questions about where specific information lives and how to access 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647075" y="4080500"/>
            <a:ext cx="181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Agus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350" y="1254213"/>
            <a:ext cx="1882376" cy="263506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&amp; Target Audience - Case III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66180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Tasked with </a:t>
            </a:r>
            <a:r>
              <a:rPr lang="en-GB">
                <a:solidFill>
                  <a:schemeClr val="dk1"/>
                </a:solidFill>
              </a:rPr>
              <a:t>expanding</a:t>
            </a:r>
            <a:r>
              <a:rPr lang="en-GB">
                <a:solidFill>
                  <a:schemeClr val="dk1"/>
                </a:solidFill>
              </a:rPr>
              <a:t> a local manufacturing company and find </a:t>
            </a:r>
            <a:r>
              <a:rPr b="1" lang="en-GB">
                <a:solidFill>
                  <a:schemeClr val="dk1"/>
                </a:solidFill>
              </a:rPr>
              <a:t>efficiencies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Consider LLMs but it is not their domain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Aware of pricing </a:t>
            </a:r>
            <a:r>
              <a:rPr lang="en-GB">
                <a:solidFill>
                  <a:schemeClr val="dk1"/>
                </a:solidFill>
              </a:rPr>
              <a:t>or </a:t>
            </a:r>
            <a:r>
              <a:rPr b="1" lang="en-GB">
                <a:solidFill>
                  <a:schemeClr val="dk1"/>
                </a:solidFill>
              </a:rPr>
              <a:t>technology</a:t>
            </a:r>
            <a:r>
              <a:rPr lang="en-GB">
                <a:solidFill>
                  <a:schemeClr val="dk1"/>
                </a:solidFill>
              </a:rPr>
              <a:t> requirements to use LLM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>
                <a:solidFill>
                  <a:schemeClr val="dk1"/>
                </a:solidFill>
              </a:rPr>
              <a:t>Concerns</a:t>
            </a:r>
            <a:r>
              <a:rPr lang="en-GB">
                <a:solidFill>
                  <a:schemeClr val="dk1"/>
                </a:solidFill>
              </a:rPr>
              <a:t> are amplified by frequent headlines about data breaches and </a:t>
            </a:r>
            <a:r>
              <a:rPr b="1" lang="en-GB">
                <a:solidFill>
                  <a:schemeClr val="dk1"/>
                </a:solidFill>
              </a:rPr>
              <a:t>privacy </a:t>
            </a:r>
            <a:r>
              <a:rPr lang="en-GB">
                <a:solidFill>
                  <a:schemeClr val="dk1"/>
                </a:solidFill>
              </a:rPr>
              <a:t>risks associated with AI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7005963" y="4041700"/>
            <a:ext cx="1811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Jamilia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700" y="1170125"/>
            <a:ext cx="2071935" cy="27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 Value Proposition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00" y="1429178"/>
            <a:ext cx="4707049" cy="26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 Value Proposition: Alternatives</a:t>
            </a:r>
            <a:endParaRPr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596825" y="12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{D266F652-70A2-43E0-B9D7-D80E3EDEFAE5}</a:tableStyleId>
              </a:tblPr>
              <a:tblGrid>
                <a:gridCol w="2971400"/>
                <a:gridCol w="4927200"/>
              </a:tblGrid>
              <a:tr h="35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990000"/>
                          </a:solidFill>
                        </a:rPr>
                        <a:t>ALTERNATIVES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990000"/>
                          </a:solidFill>
                        </a:rPr>
                        <a:t>WHAT CAN GO WRONG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Key-word search systems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Lack contextual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understanding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Hire people to answer questions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High turnover, challenging talent search, and expensive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Create a clean room offshore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Sensitive documents like defense contracts, transaction data, medical data, regulatory reports cannot be sent outside US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Build in house LLM 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Expensive, every team will choose a different technology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Look for a third party 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Will not clear audit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Unique Value Proposition: What we offer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78021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Secure document Management And </a:t>
            </a:r>
            <a:r>
              <a:rPr lang="en-GB">
                <a:solidFill>
                  <a:schemeClr val="dk1"/>
                </a:solidFill>
              </a:rPr>
              <a:t>Retrieval</a:t>
            </a:r>
            <a:r>
              <a:rPr lang="en-GB">
                <a:solidFill>
                  <a:schemeClr val="dk1"/>
                </a:solidFill>
              </a:rPr>
              <a:t> system (SMART)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Use advanced </a:t>
            </a:r>
            <a:r>
              <a:rPr lang="en-GB">
                <a:solidFill>
                  <a:schemeClr val="dk1"/>
                </a:solidFill>
              </a:rPr>
              <a:t>open source</a:t>
            </a:r>
            <a:r>
              <a:rPr lang="en-GB">
                <a:solidFill>
                  <a:schemeClr val="dk1"/>
                </a:solidFill>
              </a:rPr>
              <a:t> LLMs to </a:t>
            </a:r>
            <a:r>
              <a:rPr b="1" lang="en-GB">
                <a:solidFill>
                  <a:schemeClr val="dk1"/>
                </a:solidFill>
              </a:rPr>
              <a:t>understand context</a:t>
            </a:r>
            <a:r>
              <a:rPr lang="en-GB">
                <a:solidFill>
                  <a:schemeClr val="dk1"/>
                </a:solidFill>
              </a:rPr>
              <a:t> and give </a:t>
            </a:r>
            <a:r>
              <a:rPr b="1" lang="en-GB">
                <a:solidFill>
                  <a:schemeClr val="dk1"/>
                </a:solidFill>
              </a:rPr>
              <a:t>targeted answers </a:t>
            </a:r>
            <a:r>
              <a:rPr lang="en-GB">
                <a:solidFill>
                  <a:schemeClr val="dk1"/>
                </a:solidFill>
              </a:rPr>
              <a:t>with </a:t>
            </a:r>
            <a:r>
              <a:rPr lang="en-GB">
                <a:solidFill>
                  <a:schemeClr val="dk1"/>
                </a:solidFill>
              </a:rPr>
              <a:t>metadata</a:t>
            </a:r>
            <a:r>
              <a:rPr lang="en-GB">
                <a:solidFill>
                  <a:schemeClr val="dk1"/>
                </a:solidFill>
              </a:rPr>
              <a:t> like page number and links to top documents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Supports question and answer in multiple languages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Incorporate enterprise-grade </a:t>
            </a:r>
            <a:r>
              <a:rPr b="1" lang="en-GB">
                <a:solidFill>
                  <a:schemeClr val="dk1"/>
                </a:solidFill>
              </a:rPr>
              <a:t>access control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Fully </a:t>
            </a:r>
            <a:r>
              <a:rPr b="1" lang="en-GB">
                <a:solidFill>
                  <a:schemeClr val="dk1"/>
                </a:solidFill>
              </a:rPr>
              <a:t>auditable </a:t>
            </a:r>
            <a:r>
              <a:rPr lang="en-GB">
                <a:solidFill>
                  <a:schemeClr val="dk1"/>
                </a:solidFill>
              </a:rPr>
              <a:t>and </a:t>
            </a:r>
            <a:r>
              <a:rPr b="1" lang="en-GB">
                <a:solidFill>
                  <a:schemeClr val="dk1"/>
                </a:solidFill>
              </a:rPr>
              <a:t>privacy-aware</a:t>
            </a:r>
            <a:r>
              <a:rPr lang="en-GB">
                <a:solidFill>
                  <a:schemeClr val="dk1"/>
                </a:solidFill>
              </a:rPr>
              <a:t>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